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6" r:id="rId2"/>
    <p:sldId id="259" r:id="rId3"/>
    <p:sldId id="262" r:id="rId4"/>
    <p:sldId id="263" r:id="rId5"/>
    <p:sldId id="264" r:id="rId6"/>
    <p:sldId id="265"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263"/>
    <a:srgbClr val="FFFF1C"/>
    <a:srgbClr val="F38B3C"/>
    <a:srgbClr val="E94287"/>
    <a:srgbClr val="FFD826"/>
    <a:srgbClr val="D42D6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360" autoAdjust="0"/>
  </p:normalViewPr>
  <p:slideViewPr>
    <p:cSldViewPr snapToGrid="0" snapToObjects="1">
      <p:cViewPr varScale="1">
        <p:scale>
          <a:sx n="73" d="100"/>
          <a:sy n="73" d="100"/>
        </p:scale>
        <p:origin x="95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11AB8F-95DD-4000-AE95-35D25D8D8BDA}" type="datetimeFigureOut">
              <a:rPr lang="en-GB" smtClean="0"/>
              <a:t>25/10/2017</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70E418-D910-41D7-8E1A-D615D499FB44}" type="slidenum">
              <a:rPr lang="en-GB" smtClean="0"/>
              <a:t>‹#›</a:t>
            </a:fld>
            <a:endParaRPr lang="en-GB"/>
          </a:p>
        </p:txBody>
      </p:sp>
    </p:spTree>
    <p:extLst>
      <p:ext uri="{BB962C8B-B14F-4D97-AF65-F5344CB8AC3E}">
        <p14:creationId xmlns:p14="http://schemas.microsoft.com/office/powerpoint/2010/main" val="2018668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pedestrians we need to:</a:t>
            </a:r>
          </a:p>
          <a:p>
            <a:pPr marL="171450" indent="-171450">
              <a:buFont typeface="Arial" panose="020B0604020202020204" pitchFamily="34" charset="0"/>
              <a:buChar char="•"/>
            </a:pPr>
            <a:r>
              <a:rPr lang="en-GB" dirty="0"/>
              <a:t>Concentrate – it’s easy to get distracted, especially by phones, music and conversation</a:t>
            </a:r>
          </a:p>
          <a:p>
            <a:pPr marL="171450" indent="-171450">
              <a:buFont typeface="Arial" panose="020B0604020202020204" pitchFamily="34" charset="0"/>
              <a:buChar char="•"/>
            </a:pPr>
            <a:r>
              <a:rPr lang="en-GB" dirty="0"/>
              <a:t>Stop, look and listen. Follow signs and instructions</a:t>
            </a:r>
          </a:p>
          <a:p>
            <a:pPr marL="171450" indent="-171450">
              <a:buFont typeface="Arial" panose="020B0604020202020204" pitchFamily="34" charset="0"/>
              <a:buChar char="•"/>
            </a:pPr>
            <a:r>
              <a:rPr lang="en-GB" dirty="0"/>
              <a:t>Check both ways before crossing – if there is a train coming, don’t cross</a:t>
            </a:r>
          </a:p>
          <a:p>
            <a:pPr marL="171450" indent="-171450">
              <a:buFont typeface="Arial" panose="020B0604020202020204" pitchFamily="34" charset="0"/>
              <a:buChar char="•"/>
            </a:pPr>
            <a:r>
              <a:rPr lang="en-GB" dirty="0"/>
              <a:t>We must not cross until the barriers are fully raised – there may be more than one train.</a:t>
            </a:r>
          </a:p>
          <a:p>
            <a:pPr marL="171450" indent="-171450">
              <a:buFont typeface="Arial" panose="020B0604020202020204" pitchFamily="34" charset="0"/>
              <a:buChar char="•"/>
            </a:pPr>
            <a:r>
              <a:rPr lang="en-GB" dirty="0"/>
              <a:t>Cross quickly, holding hands with an adult</a:t>
            </a:r>
          </a:p>
          <a:p>
            <a:endParaRPr lang="en-GB" dirty="0"/>
          </a:p>
          <a:p>
            <a:r>
              <a:rPr lang="en-GB" dirty="0"/>
              <a:t>Some crossings are ‘open’ and don’t have barriers, some have</a:t>
            </a:r>
          </a:p>
          <a:p>
            <a:r>
              <a:rPr lang="en-GB" dirty="0"/>
              <a:t>a ‘full barrier’ which blocks the entire road, whilst others have a</a:t>
            </a:r>
          </a:p>
          <a:p>
            <a:r>
              <a:rPr lang="en-GB" dirty="0"/>
              <a:t>‘half barrier.’</a:t>
            </a:r>
          </a:p>
          <a:p>
            <a:endParaRPr lang="en-GB" dirty="0"/>
          </a:p>
          <a:p>
            <a:r>
              <a:rPr lang="en-GB" dirty="0"/>
              <a:t>For more information visit: https://www.networkrail.co.uk/communities/safety-in-the-community/level-crossing-safety/pedestrian/</a:t>
            </a:r>
          </a:p>
        </p:txBody>
      </p:sp>
      <p:sp>
        <p:nvSpPr>
          <p:cNvPr id="4" name="Slide Number Placeholder 3"/>
          <p:cNvSpPr>
            <a:spLocks noGrp="1"/>
          </p:cNvSpPr>
          <p:nvPr>
            <p:ph type="sldNum" sz="quarter" idx="10"/>
          </p:nvPr>
        </p:nvSpPr>
        <p:spPr/>
        <p:txBody>
          <a:bodyPr/>
          <a:lstStyle/>
          <a:p>
            <a:fld id="{5270E418-D910-41D7-8E1A-D615D499FB44}" type="slidenum">
              <a:rPr lang="en-GB" smtClean="0"/>
              <a:t>2</a:t>
            </a:fld>
            <a:endParaRPr lang="en-GB"/>
          </a:p>
        </p:txBody>
      </p:sp>
    </p:spTree>
    <p:extLst>
      <p:ext uri="{BB962C8B-B14F-4D97-AF65-F5344CB8AC3E}">
        <p14:creationId xmlns:p14="http://schemas.microsoft.com/office/powerpoint/2010/main" val="1966390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number of pedestrian accidents is higher in urban areas. However, the issue is no less serious in rural areas - rural roads are narrow and often have no pavement or crossing facilities. </a:t>
            </a:r>
          </a:p>
          <a:p>
            <a:endParaRPr lang="en-GB" dirty="0"/>
          </a:p>
          <a:p>
            <a:pPr marL="171450" indent="-171450">
              <a:buFont typeface="Arial" panose="020B0604020202020204" pitchFamily="34" charset="0"/>
              <a:buChar char="•"/>
            </a:pPr>
            <a:r>
              <a:rPr lang="en-GB" dirty="0"/>
              <a:t>As a pedestrian, by walking in the direction of oncoming traffic (as recommended by the Highway Code) you are more likely to see the danger and take avoiding action by moving out of the way.</a:t>
            </a:r>
          </a:p>
          <a:p>
            <a:pPr marL="171450" indent="-171450">
              <a:buFont typeface="Arial" panose="020B0604020202020204" pitchFamily="34" charset="0"/>
              <a:buChar char="•"/>
            </a:pPr>
            <a:r>
              <a:rPr lang="en-GB" dirty="0"/>
              <a:t>Always find a safe place to cross that is not on a band/corner, so that you can see any vehicles coming from both directions</a:t>
            </a:r>
          </a:p>
          <a:p>
            <a:endParaRPr lang="en-GB" dirty="0"/>
          </a:p>
          <a:p>
            <a:r>
              <a:rPr lang="en-GB" dirty="0"/>
              <a:t>For more info visit: https://www.rospa.com/road-safety/advice/road-users/rural/</a:t>
            </a:r>
          </a:p>
        </p:txBody>
      </p:sp>
      <p:sp>
        <p:nvSpPr>
          <p:cNvPr id="4" name="Slide Number Placeholder 3"/>
          <p:cNvSpPr>
            <a:spLocks noGrp="1"/>
          </p:cNvSpPr>
          <p:nvPr>
            <p:ph type="sldNum" sz="quarter" idx="10"/>
          </p:nvPr>
        </p:nvSpPr>
        <p:spPr/>
        <p:txBody>
          <a:bodyPr/>
          <a:lstStyle/>
          <a:p>
            <a:fld id="{5270E418-D910-41D7-8E1A-D615D499FB44}" type="slidenum">
              <a:rPr lang="en-GB" smtClean="0"/>
              <a:t>3</a:t>
            </a:fld>
            <a:endParaRPr lang="en-GB"/>
          </a:p>
        </p:txBody>
      </p:sp>
    </p:spTree>
    <p:extLst>
      <p:ext uri="{BB962C8B-B14F-4D97-AF65-F5344CB8AC3E}">
        <p14:creationId xmlns:p14="http://schemas.microsoft.com/office/powerpoint/2010/main" val="1831619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Footbridges go over roads and subways go under roads</a:t>
            </a:r>
          </a:p>
        </p:txBody>
      </p:sp>
      <p:sp>
        <p:nvSpPr>
          <p:cNvPr id="4" name="Slide Number Placeholder 3"/>
          <p:cNvSpPr>
            <a:spLocks noGrp="1"/>
          </p:cNvSpPr>
          <p:nvPr>
            <p:ph type="sldNum" sz="quarter" idx="10"/>
          </p:nvPr>
        </p:nvSpPr>
        <p:spPr/>
        <p:txBody>
          <a:bodyPr/>
          <a:lstStyle/>
          <a:p>
            <a:fld id="{5270E418-D910-41D7-8E1A-D615D499FB44}" type="slidenum">
              <a:rPr lang="en-GB" smtClean="0"/>
              <a:t>4</a:t>
            </a:fld>
            <a:endParaRPr lang="en-GB"/>
          </a:p>
        </p:txBody>
      </p:sp>
    </p:spTree>
    <p:extLst>
      <p:ext uri="{BB962C8B-B14F-4D97-AF65-F5344CB8AC3E}">
        <p14:creationId xmlns:p14="http://schemas.microsoft.com/office/powerpoint/2010/main" val="3647388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Find safest places to cross the road</a:t>
            </a:r>
          </a:p>
          <a:p>
            <a:pPr marL="171450" indent="-171450">
              <a:buFont typeface="Arial" panose="020B0604020202020204" pitchFamily="34" charset="0"/>
              <a:buChar char="•"/>
            </a:pPr>
            <a:r>
              <a:rPr lang="en-GB" dirty="0"/>
              <a:t>If you can, use: puffin crossings, toucan crossings, traffic islands, zebra crossings, footbridges and subways (see p7–8)</a:t>
            </a:r>
          </a:p>
          <a:p>
            <a:pPr marL="171450" indent="-171450">
              <a:buFont typeface="Arial" panose="020B0604020202020204" pitchFamily="34" charset="0"/>
              <a:buChar char="•"/>
            </a:pPr>
            <a:r>
              <a:rPr lang="en-GB" dirty="0"/>
              <a:t>Cross where you can see clearly in all directions</a:t>
            </a:r>
          </a:p>
          <a:p>
            <a:pPr marL="171450" indent="-171450">
              <a:buFont typeface="Arial" panose="020B0604020202020204" pitchFamily="34" charset="0"/>
              <a:buChar char="•"/>
            </a:pPr>
            <a:r>
              <a:rPr lang="en-GB" dirty="0"/>
              <a:t>Avoid crossing between parked cars if there is a safer place nearby (and be considerate yourself when parking)</a:t>
            </a:r>
          </a:p>
          <a:p>
            <a:pPr marL="171450" indent="-171450">
              <a:buFont typeface="Arial" panose="020B0604020202020204" pitchFamily="34" charset="0"/>
              <a:buChar char="•"/>
            </a:pPr>
            <a:r>
              <a:rPr lang="en-GB" dirty="0"/>
              <a:t>Show your child how to STOP, LOOK and LISTEN</a:t>
            </a:r>
          </a:p>
        </p:txBody>
      </p:sp>
      <p:sp>
        <p:nvSpPr>
          <p:cNvPr id="4" name="Slide Number Placeholder 3"/>
          <p:cNvSpPr>
            <a:spLocks noGrp="1"/>
          </p:cNvSpPr>
          <p:nvPr>
            <p:ph type="sldNum" sz="quarter" idx="10"/>
          </p:nvPr>
        </p:nvSpPr>
        <p:spPr/>
        <p:txBody>
          <a:bodyPr/>
          <a:lstStyle/>
          <a:p>
            <a:fld id="{5270E418-D910-41D7-8E1A-D615D499FB44}" type="slidenum">
              <a:rPr lang="en-GB" smtClean="0"/>
              <a:t>5</a:t>
            </a:fld>
            <a:endParaRPr lang="en-GB"/>
          </a:p>
        </p:txBody>
      </p:sp>
    </p:spTree>
    <p:extLst>
      <p:ext uri="{BB962C8B-B14F-4D97-AF65-F5344CB8AC3E}">
        <p14:creationId xmlns:p14="http://schemas.microsoft.com/office/powerpoint/2010/main" val="1294994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as part of Lesson ‘1. Stepping stones to road safety’ as the </a:t>
            </a:r>
            <a:r>
              <a:rPr lang="en-GB" b="1" dirty="0"/>
              <a:t>key word display</a:t>
            </a:r>
          </a:p>
        </p:txBody>
      </p:sp>
      <p:sp>
        <p:nvSpPr>
          <p:cNvPr id="4" name="Slide Number Placeholder 3"/>
          <p:cNvSpPr>
            <a:spLocks noGrp="1"/>
          </p:cNvSpPr>
          <p:nvPr>
            <p:ph type="sldNum" sz="quarter" idx="10"/>
          </p:nvPr>
        </p:nvSpPr>
        <p:spPr/>
        <p:txBody>
          <a:bodyPr/>
          <a:lstStyle/>
          <a:p>
            <a:fld id="{5270E418-D910-41D7-8E1A-D615D499FB44}" type="slidenum">
              <a:rPr lang="en-GB" smtClean="0"/>
              <a:t>6</a:t>
            </a:fld>
            <a:endParaRPr lang="en-GB"/>
          </a:p>
        </p:txBody>
      </p:sp>
    </p:spTree>
    <p:extLst>
      <p:ext uri="{BB962C8B-B14F-4D97-AF65-F5344CB8AC3E}">
        <p14:creationId xmlns:p14="http://schemas.microsoft.com/office/powerpoint/2010/main" val="4260550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846BAC39-8210-3D40-9966-7CB3F9986A8F}" type="datetimeFigureOut">
              <a:rPr lang="en-US" smtClean="0"/>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FE6E-2FDA-A04C-952A-28FDB150A19F}" type="slidenum">
              <a:rPr lang="en-US" smtClean="0"/>
              <a:t>‹#›</a:t>
            </a:fld>
            <a:endParaRPr lang="en-US"/>
          </a:p>
        </p:txBody>
      </p:sp>
    </p:spTree>
    <p:extLst>
      <p:ext uri="{BB962C8B-B14F-4D97-AF65-F5344CB8AC3E}">
        <p14:creationId xmlns:p14="http://schemas.microsoft.com/office/powerpoint/2010/main" val="2266218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46BAC39-8210-3D40-9966-7CB3F9986A8F}" type="datetimeFigureOut">
              <a:rPr lang="en-US" smtClean="0"/>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FE6E-2FDA-A04C-952A-28FDB150A19F}" type="slidenum">
              <a:rPr lang="en-US" smtClean="0"/>
              <a:t>‹#›</a:t>
            </a:fld>
            <a:endParaRPr lang="en-US"/>
          </a:p>
        </p:txBody>
      </p:sp>
    </p:spTree>
    <p:extLst>
      <p:ext uri="{BB962C8B-B14F-4D97-AF65-F5344CB8AC3E}">
        <p14:creationId xmlns:p14="http://schemas.microsoft.com/office/powerpoint/2010/main" val="1918213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46BAC39-8210-3D40-9966-7CB3F9986A8F}" type="datetimeFigureOut">
              <a:rPr lang="en-US" smtClean="0"/>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FE6E-2FDA-A04C-952A-28FDB150A19F}" type="slidenum">
              <a:rPr lang="en-US" smtClean="0"/>
              <a:t>‹#›</a:t>
            </a:fld>
            <a:endParaRPr lang="en-US"/>
          </a:p>
        </p:txBody>
      </p:sp>
    </p:spTree>
    <p:extLst>
      <p:ext uri="{BB962C8B-B14F-4D97-AF65-F5344CB8AC3E}">
        <p14:creationId xmlns:p14="http://schemas.microsoft.com/office/powerpoint/2010/main" val="3737683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46BAC39-8210-3D40-9966-7CB3F9986A8F}" type="datetimeFigureOut">
              <a:rPr lang="en-US" smtClean="0"/>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FE6E-2FDA-A04C-952A-28FDB150A19F}" type="slidenum">
              <a:rPr lang="en-US" smtClean="0"/>
              <a:t>‹#›</a:t>
            </a:fld>
            <a:endParaRPr lang="en-US"/>
          </a:p>
        </p:txBody>
      </p:sp>
    </p:spTree>
    <p:extLst>
      <p:ext uri="{BB962C8B-B14F-4D97-AF65-F5344CB8AC3E}">
        <p14:creationId xmlns:p14="http://schemas.microsoft.com/office/powerpoint/2010/main" val="4270474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BAC39-8210-3D40-9966-7CB3F9986A8F}" type="datetimeFigureOut">
              <a:rPr lang="en-US" smtClean="0"/>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FE6E-2FDA-A04C-952A-28FDB150A19F}" type="slidenum">
              <a:rPr lang="en-US" smtClean="0"/>
              <a:t>‹#›</a:t>
            </a:fld>
            <a:endParaRPr lang="en-US"/>
          </a:p>
        </p:txBody>
      </p:sp>
    </p:spTree>
    <p:extLst>
      <p:ext uri="{BB962C8B-B14F-4D97-AF65-F5344CB8AC3E}">
        <p14:creationId xmlns:p14="http://schemas.microsoft.com/office/powerpoint/2010/main" val="1956735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846BAC39-8210-3D40-9966-7CB3F9986A8F}" type="datetimeFigureOut">
              <a:rPr lang="en-US" smtClean="0"/>
              <a:t>10/25/2017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FE6E-2FDA-A04C-952A-28FDB150A19F}" type="slidenum">
              <a:rPr lang="en-US" smtClean="0"/>
              <a:t>‹#›</a:t>
            </a:fld>
            <a:endParaRPr lang="en-US"/>
          </a:p>
        </p:txBody>
      </p:sp>
    </p:spTree>
    <p:extLst>
      <p:ext uri="{BB962C8B-B14F-4D97-AF65-F5344CB8AC3E}">
        <p14:creationId xmlns:p14="http://schemas.microsoft.com/office/powerpoint/2010/main" val="2992361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846BAC39-8210-3D40-9966-7CB3F9986A8F}" type="datetimeFigureOut">
              <a:rPr lang="en-US" smtClean="0"/>
              <a:t>10/25/2017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31FE6E-2FDA-A04C-952A-28FDB150A19F}" type="slidenum">
              <a:rPr lang="en-US" smtClean="0"/>
              <a:t>‹#›</a:t>
            </a:fld>
            <a:endParaRPr lang="en-US"/>
          </a:p>
        </p:txBody>
      </p:sp>
    </p:spTree>
    <p:extLst>
      <p:ext uri="{BB962C8B-B14F-4D97-AF65-F5344CB8AC3E}">
        <p14:creationId xmlns:p14="http://schemas.microsoft.com/office/powerpoint/2010/main" val="894327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46BAC39-8210-3D40-9966-7CB3F9986A8F}" type="datetimeFigureOut">
              <a:rPr lang="en-US" smtClean="0"/>
              <a:t>10/25/2017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31FE6E-2FDA-A04C-952A-28FDB150A19F}" type="slidenum">
              <a:rPr lang="en-US" smtClean="0"/>
              <a:t>‹#›</a:t>
            </a:fld>
            <a:endParaRPr lang="en-US"/>
          </a:p>
        </p:txBody>
      </p:sp>
    </p:spTree>
    <p:extLst>
      <p:ext uri="{BB962C8B-B14F-4D97-AF65-F5344CB8AC3E}">
        <p14:creationId xmlns:p14="http://schemas.microsoft.com/office/powerpoint/2010/main" val="1822781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BAC39-8210-3D40-9966-7CB3F9986A8F}" type="datetimeFigureOut">
              <a:rPr lang="en-US" smtClean="0"/>
              <a:t>10/25/2017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31FE6E-2FDA-A04C-952A-28FDB150A19F}" type="slidenum">
              <a:rPr lang="en-US" smtClean="0"/>
              <a:t>‹#›</a:t>
            </a:fld>
            <a:endParaRPr lang="en-US"/>
          </a:p>
        </p:txBody>
      </p:sp>
    </p:spTree>
    <p:extLst>
      <p:ext uri="{BB962C8B-B14F-4D97-AF65-F5344CB8AC3E}">
        <p14:creationId xmlns:p14="http://schemas.microsoft.com/office/powerpoint/2010/main" val="4128326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846BAC39-8210-3D40-9966-7CB3F9986A8F}" type="datetimeFigureOut">
              <a:rPr lang="en-US" smtClean="0"/>
              <a:t>10/25/2017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FE6E-2FDA-A04C-952A-28FDB150A19F}" type="slidenum">
              <a:rPr lang="en-US" smtClean="0"/>
              <a:t>‹#›</a:t>
            </a:fld>
            <a:endParaRPr lang="en-US"/>
          </a:p>
        </p:txBody>
      </p:sp>
    </p:spTree>
    <p:extLst>
      <p:ext uri="{BB962C8B-B14F-4D97-AF65-F5344CB8AC3E}">
        <p14:creationId xmlns:p14="http://schemas.microsoft.com/office/powerpoint/2010/main" val="2700493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846BAC39-8210-3D40-9966-7CB3F9986A8F}" type="datetimeFigureOut">
              <a:rPr lang="en-US" smtClean="0"/>
              <a:t>10/25/2017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FE6E-2FDA-A04C-952A-28FDB150A19F}" type="slidenum">
              <a:rPr lang="en-US" smtClean="0"/>
              <a:t>‹#›</a:t>
            </a:fld>
            <a:endParaRPr lang="en-US"/>
          </a:p>
        </p:txBody>
      </p:sp>
    </p:spTree>
    <p:extLst>
      <p:ext uri="{BB962C8B-B14F-4D97-AF65-F5344CB8AC3E}">
        <p14:creationId xmlns:p14="http://schemas.microsoft.com/office/powerpoint/2010/main" val="2626780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BAC39-8210-3D40-9966-7CB3F9986A8F}" type="datetimeFigureOut">
              <a:rPr lang="en-US" smtClean="0"/>
              <a:t>10/25/2017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31FE6E-2FDA-A04C-952A-28FDB150A19F}" type="slidenum">
              <a:rPr lang="en-US" smtClean="0"/>
              <a:t>‹#›</a:t>
            </a:fld>
            <a:endParaRPr lang="en-US"/>
          </a:p>
        </p:txBody>
      </p:sp>
    </p:spTree>
    <p:extLst>
      <p:ext uri="{BB962C8B-B14F-4D97-AF65-F5344CB8AC3E}">
        <p14:creationId xmlns:p14="http://schemas.microsoft.com/office/powerpoint/2010/main" val="34527756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9418"/>
            <a:ext cx="9144000" cy="6917418"/>
          </a:xfrm>
          <a:prstGeom prst="rect">
            <a:avLst/>
          </a:prstGeom>
          <a:ln>
            <a:solidFill>
              <a:schemeClr val="accent3"/>
            </a:solidFill>
          </a:ln>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834370" y="1789932"/>
            <a:ext cx="5938030" cy="3848868"/>
          </a:xfrm>
        </p:spPr>
        <p:txBody>
          <a:bodyPr>
            <a:noAutofit/>
          </a:bodyPr>
          <a:lstStyle/>
          <a:p>
            <a:pPr algn="l"/>
            <a:r>
              <a:rPr lang="en-US" sz="2000" dirty="0">
                <a:solidFill>
                  <a:schemeClr val="bg1"/>
                </a:solidFill>
              </a:rPr>
              <a:t>Use these series of photos to explore different locations and how the road features may differ from the ones children may be used to.</a:t>
            </a:r>
          </a:p>
        </p:txBody>
      </p:sp>
      <p:pic>
        <p:nvPicPr>
          <p:cNvPr id="8" name="Picture 7" descr="THINK! logo_300dpi.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3522" y="6187362"/>
            <a:ext cx="1189277" cy="402957"/>
          </a:xfrm>
          <a:prstGeom prst="rect">
            <a:avLst/>
          </a:prstGeom>
        </p:spPr>
      </p:pic>
      <p:sp>
        <p:nvSpPr>
          <p:cNvPr id="2" name="Title 1"/>
          <p:cNvSpPr>
            <a:spLocks noGrp="1"/>
          </p:cNvSpPr>
          <p:nvPr>
            <p:ph type="ctrTitle"/>
          </p:nvPr>
        </p:nvSpPr>
        <p:spPr>
          <a:xfrm>
            <a:off x="1834370" y="401064"/>
            <a:ext cx="6623830" cy="1114066"/>
          </a:xfrm>
        </p:spPr>
        <p:txBody>
          <a:bodyPr/>
          <a:lstStyle/>
          <a:p>
            <a:pPr algn="l"/>
            <a:r>
              <a:rPr lang="en-US" dirty="0">
                <a:solidFill>
                  <a:schemeClr val="accent1"/>
                </a:solidFill>
              </a:rPr>
              <a:t>Roads away from home</a:t>
            </a:r>
          </a:p>
        </p:txBody>
      </p:sp>
      <p:cxnSp>
        <p:nvCxnSpPr>
          <p:cNvPr id="10" name="Straight Connector 9"/>
          <p:cNvCxnSpPr/>
          <p:nvPr/>
        </p:nvCxnSpPr>
        <p:spPr>
          <a:xfrm>
            <a:off x="1960622" y="1522557"/>
            <a:ext cx="5811778" cy="0"/>
          </a:xfrm>
          <a:prstGeom prst="line">
            <a:avLst/>
          </a:prstGeom>
          <a:ln>
            <a:solidFill>
              <a:schemeClr val="accent5"/>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Arrow L1.1 Neutral C_300dpi.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154" y="401064"/>
            <a:ext cx="1142984" cy="901228"/>
          </a:xfrm>
          <a:prstGeom prst="rect">
            <a:avLst/>
          </a:prstGeom>
        </p:spPr>
      </p:pic>
      <p:sp>
        <p:nvSpPr>
          <p:cNvPr id="5" name="Oval 4"/>
          <p:cNvSpPr/>
          <p:nvPr/>
        </p:nvSpPr>
        <p:spPr>
          <a:xfrm>
            <a:off x="7964194" y="229950"/>
            <a:ext cx="998936" cy="998936"/>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2"/>
                </a:solidFill>
                <a:latin typeface="Arial Bold"/>
                <a:cs typeface="Arial Bold"/>
              </a:rPr>
              <a:t>Ages </a:t>
            </a:r>
          </a:p>
          <a:p>
            <a:pPr algn="ctr"/>
            <a:r>
              <a:rPr lang="en-US" sz="1500" dirty="0">
                <a:solidFill>
                  <a:schemeClr val="tx2"/>
                </a:solidFill>
                <a:latin typeface="Arial Bold"/>
                <a:cs typeface="Arial Bold"/>
              </a:rPr>
              <a:t>3-6</a:t>
            </a:r>
          </a:p>
        </p:txBody>
      </p:sp>
      <p:pic>
        <p:nvPicPr>
          <p:cNvPr id="6" name="Picture 5" descr="Arrow L1.1 blue_300dpi.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100000">
            <a:off x="7708727" y="352415"/>
            <a:ext cx="307002" cy="600589"/>
          </a:xfrm>
          <a:prstGeom prst="rect">
            <a:avLst/>
          </a:prstGeom>
        </p:spPr>
      </p:pic>
    </p:spTree>
    <p:extLst>
      <p:ext uri="{BB962C8B-B14F-4D97-AF65-F5344CB8AC3E}">
        <p14:creationId xmlns:p14="http://schemas.microsoft.com/office/powerpoint/2010/main" val="3473533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9418"/>
            <a:ext cx="9144000" cy="6917418"/>
          </a:xfrm>
          <a:prstGeom prst="rect">
            <a:avLst/>
          </a:prstGeom>
          <a:ln>
            <a:solidFill>
              <a:schemeClr val="accent4"/>
            </a:solidFill>
          </a:ln>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8" name="Picture 7" descr="THINK! logo_300dpi.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3522" y="6187362"/>
            <a:ext cx="1189277" cy="402957"/>
          </a:xfrm>
          <a:prstGeom prst="rect">
            <a:avLst/>
          </a:prstGeom>
        </p:spPr>
      </p:pic>
      <p:sp>
        <p:nvSpPr>
          <p:cNvPr id="2" name="Title 1"/>
          <p:cNvSpPr>
            <a:spLocks noGrp="1"/>
          </p:cNvSpPr>
          <p:nvPr>
            <p:ph type="ctrTitle"/>
          </p:nvPr>
        </p:nvSpPr>
        <p:spPr>
          <a:xfrm>
            <a:off x="1834370" y="401064"/>
            <a:ext cx="6623830" cy="1114066"/>
          </a:xfrm>
        </p:spPr>
        <p:txBody>
          <a:bodyPr/>
          <a:lstStyle/>
          <a:p>
            <a:pPr algn="l"/>
            <a:r>
              <a:rPr lang="en-US" dirty="0">
                <a:solidFill>
                  <a:schemeClr val="accent1"/>
                </a:solidFill>
              </a:rPr>
              <a:t>Level crossings</a:t>
            </a:r>
          </a:p>
        </p:txBody>
      </p:sp>
      <p:pic>
        <p:nvPicPr>
          <p:cNvPr id="12" name="Picture 11">
            <a:extLst>
              <a:ext uri="{FF2B5EF4-FFF2-40B4-BE49-F238E27FC236}">
                <a16:creationId xmlns:a16="http://schemas.microsoft.com/office/drawing/2014/main" id="{79869BAD-505D-4BFE-A84F-EC7A78D5BDCB}"/>
              </a:ext>
            </a:extLst>
          </p:cNvPr>
          <p:cNvPicPr>
            <a:picLocks noChangeAspect="1"/>
          </p:cNvPicPr>
          <p:nvPr/>
        </p:nvPicPr>
        <p:blipFill rotWithShape="1">
          <a:blip r:embed="rId4"/>
          <a:srcRect t="4045" b="11083"/>
          <a:stretch/>
        </p:blipFill>
        <p:spPr>
          <a:xfrm>
            <a:off x="0" y="1515130"/>
            <a:ext cx="9144000" cy="4266605"/>
          </a:xfrm>
          <a:prstGeom prst="rect">
            <a:avLst/>
          </a:prstGeom>
        </p:spPr>
      </p:pic>
    </p:spTree>
    <p:extLst>
      <p:ext uri="{BB962C8B-B14F-4D97-AF65-F5344CB8AC3E}">
        <p14:creationId xmlns:p14="http://schemas.microsoft.com/office/powerpoint/2010/main" val="4147388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9418"/>
            <a:ext cx="9144000" cy="6917418"/>
          </a:xfrm>
          <a:prstGeom prst="rect">
            <a:avLst/>
          </a:prstGeom>
          <a:solidFill>
            <a:srgbClr val="E94287"/>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8" name="Picture 7" descr="THINK! logo_300dpi.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3522" y="6187362"/>
            <a:ext cx="1189277" cy="402957"/>
          </a:xfrm>
          <a:prstGeom prst="rect">
            <a:avLst/>
          </a:prstGeom>
        </p:spPr>
      </p:pic>
      <p:sp>
        <p:nvSpPr>
          <p:cNvPr id="2" name="Title 1"/>
          <p:cNvSpPr>
            <a:spLocks noGrp="1"/>
          </p:cNvSpPr>
          <p:nvPr>
            <p:ph type="ctrTitle"/>
          </p:nvPr>
        </p:nvSpPr>
        <p:spPr>
          <a:xfrm>
            <a:off x="1834370" y="401064"/>
            <a:ext cx="6623830" cy="1114066"/>
          </a:xfrm>
        </p:spPr>
        <p:txBody>
          <a:bodyPr/>
          <a:lstStyle/>
          <a:p>
            <a:pPr algn="l"/>
            <a:r>
              <a:rPr lang="en-US" dirty="0">
                <a:solidFill>
                  <a:schemeClr val="accent1"/>
                </a:solidFill>
              </a:rPr>
              <a:t>Rural roads</a:t>
            </a:r>
          </a:p>
        </p:txBody>
      </p:sp>
      <p:pic>
        <p:nvPicPr>
          <p:cNvPr id="4" name="Picture 3">
            <a:extLst>
              <a:ext uri="{FF2B5EF4-FFF2-40B4-BE49-F238E27FC236}">
                <a16:creationId xmlns:a16="http://schemas.microsoft.com/office/drawing/2014/main" id="{696C6741-3897-44A1-87DD-512319AB8E48}"/>
              </a:ext>
            </a:extLst>
          </p:cNvPr>
          <p:cNvPicPr>
            <a:picLocks noChangeAspect="1"/>
          </p:cNvPicPr>
          <p:nvPr/>
        </p:nvPicPr>
        <p:blipFill>
          <a:blip r:embed="rId4"/>
          <a:stretch>
            <a:fillRect/>
          </a:stretch>
        </p:blipFill>
        <p:spPr>
          <a:xfrm>
            <a:off x="0" y="1714500"/>
            <a:ext cx="9144000" cy="3429000"/>
          </a:xfrm>
          <a:prstGeom prst="rect">
            <a:avLst/>
          </a:prstGeom>
        </p:spPr>
      </p:pic>
    </p:spTree>
    <p:extLst>
      <p:ext uri="{BB962C8B-B14F-4D97-AF65-F5344CB8AC3E}">
        <p14:creationId xmlns:p14="http://schemas.microsoft.com/office/powerpoint/2010/main" val="3336765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9418"/>
            <a:ext cx="9144000" cy="6917418"/>
          </a:xfrm>
          <a:prstGeom prst="rect">
            <a:avLst/>
          </a:prstGeom>
          <a:solidFill>
            <a:srgbClr val="F38B3C"/>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8" name="Picture 7" descr="THINK! logo_300dpi.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3522" y="6187362"/>
            <a:ext cx="1189277" cy="402957"/>
          </a:xfrm>
          <a:prstGeom prst="rect">
            <a:avLst/>
          </a:prstGeom>
        </p:spPr>
      </p:pic>
      <p:sp>
        <p:nvSpPr>
          <p:cNvPr id="2" name="Title 1"/>
          <p:cNvSpPr>
            <a:spLocks noGrp="1"/>
          </p:cNvSpPr>
          <p:nvPr>
            <p:ph type="ctrTitle"/>
          </p:nvPr>
        </p:nvSpPr>
        <p:spPr>
          <a:xfrm>
            <a:off x="1834370" y="401064"/>
            <a:ext cx="6623830" cy="1114066"/>
          </a:xfrm>
        </p:spPr>
        <p:txBody>
          <a:bodyPr/>
          <a:lstStyle/>
          <a:p>
            <a:pPr algn="l"/>
            <a:r>
              <a:rPr lang="en-US" dirty="0">
                <a:solidFill>
                  <a:schemeClr val="accent1"/>
                </a:solidFill>
              </a:rPr>
              <a:t>Footbridges &amp; subways</a:t>
            </a:r>
          </a:p>
        </p:txBody>
      </p:sp>
      <p:pic>
        <p:nvPicPr>
          <p:cNvPr id="5" name="Picture 4">
            <a:extLst>
              <a:ext uri="{FF2B5EF4-FFF2-40B4-BE49-F238E27FC236}">
                <a16:creationId xmlns:a16="http://schemas.microsoft.com/office/drawing/2014/main" id="{77087464-E1E3-4B1C-9FE2-B44CF013A9EF}"/>
              </a:ext>
            </a:extLst>
          </p:cNvPr>
          <p:cNvPicPr>
            <a:picLocks noChangeAspect="1"/>
          </p:cNvPicPr>
          <p:nvPr/>
        </p:nvPicPr>
        <p:blipFill rotWithShape="1">
          <a:blip r:embed="rId4"/>
          <a:srcRect l="35258" t="10177" b="6175"/>
          <a:stretch/>
        </p:blipFill>
        <p:spPr>
          <a:xfrm>
            <a:off x="-46753" y="1637244"/>
            <a:ext cx="4618753" cy="3280775"/>
          </a:xfrm>
          <a:prstGeom prst="rect">
            <a:avLst/>
          </a:prstGeom>
        </p:spPr>
      </p:pic>
      <p:pic>
        <p:nvPicPr>
          <p:cNvPr id="10" name="Picture 9">
            <a:extLst>
              <a:ext uri="{FF2B5EF4-FFF2-40B4-BE49-F238E27FC236}">
                <a16:creationId xmlns:a16="http://schemas.microsoft.com/office/drawing/2014/main" id="{35EAB582-A8B5-4133-8C0D-FEBF18E5DE62}"/>
              </a:ext>
            </a:extLst>
          </p:cNvPr>
          <p:cNvPicPr>
            <a:picLocks noChangeAspect="1"/>
          </p:cNvPicPr>
          <p:nvPr/>
        </p:nvPicPr>
        <p:blipFill rotWithShape="1">
          <a:blip r:embed="rId5"/>
          <a:srcRect l="4096" r="20508"/>
          <a:stretch/>
        </p:blipFill>
        <p:spPr>
          <a:xfrm>
            <a:off x="4691405" y="1637245"/>
            <a:ext cx="4499348" cy="3280775"/>
          </a:xfrm>
          <a:prstGeom prst="rect">
            <a:avLst/>
          </a:prstGeom>
        </p:spPr>
      </p:pic>
    </p:spTree>
    <p:extLst>
      <p:ext uri="{BB962C8B-B14F-4D97-AF65-F5344CB8AC3E}">
        <p14:creationId xmlns:p14="http://schemas.microsoft.com/office/powerpoint/2010/main" val="772182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9418"/>
            <a:ext cx="9144000" cy="6917418"/>
          </a:xfrm>
          <a:prstGeom prst="rect">
            <a:avLst/>
          </a:prstGeom>
          <a:solidFill>
            <a:srgbClr val="FFFF1C"/>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8" name="Picture 7" descr="THINK! logo_300dpi.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3522" y="6187362"/>
            <a:ext cx="1189277" cy="402957"/>
          </a:xfrm>
          <a:prstGeom prst="rect">
            <a:avLst/>
          </a:prstGeom>
        </p:spPr>
      </p:pic>
      <p:sp>
        <p:nvSpPr>
          <p:cNvPr id="2" name="Title 1"/>
          <p:cNvSpPr>
            <a:spLocks noGrp="1"/>
          </p:cNvSpPr>
          <p:nvPr>
            <p:ph type="ctrTitle"/>
          </p:nvPr>
        </p:nvSpPr>
        <p:spPr>
          <a:xfrm>
            <a:off x="1834370" y="401064"/>
            <a:ext cx="6623830" cy="1114066"/>
          </a:xfrm>
        </p:spPr>
        <p:txBody>
          <a:bodyPr/>
          <a:lstStyle/>
          <a:p>
            <a:pPr algn="l"/>
            <a:r>
              <a:rPr lang="en-US" dirty="0">
                <a:solidFill>
                  <a:schemeClr val="accent1"/>
                </a:solidFill>
              </a:rPr>
              <a:t>Safer places to cross</a:t>
            </a:r>
          </a:p>
        </p:txBody>
      </p:sp>
      <p:pic>
        <p:nvPicPr>
          <p:cNvPr id="4" name="Picture 3">
            <a:extLst>
              <a:ext uri="{FF2B5EF4-FFF2-40B4-BE49-F238E27FC236}">
                <a16:creationId xmlns:a16="http://schemas.microsoft.com/office/drawing/2014/main" id="{677FBB13-4F04-4AA0-A134-A68740589591}"/>
              </a:ext>
            </a:extLst>
          </p:cNvPr>
          <p:cNvPicPr>
            <a:picLocks noChangeAspect="1"/>
          </p:cNvPicPr>
          <p:nvPr/>
        </p:nvPicPr>
        <p:blipFill rotWithShape="1">
          <a:blip r:embed="rId4"/>
          <a:srcRect r="34289"/>
          <a:stretch/>
        </p:blipFill>
        <p:spPr>
          <a:xfrm>
            <a:off x="1" y="1598924"/>
            <a:ext cx="4297680" cy="3595671"/>
          </a:xfrm>
          <a:prstGeom prst="rect">
            <a:avLst/>
          </a:prstGeom>
        </p:spPr>
      </p:pic>
      <p:pic>
        <p:nvPicPr>
          <p:cNvPr id="11" name="Picture 10">
            <a:extLst>
              <a:ext uri="{FF2B5EF4-FFF2-40B4-BE49-F238E27FC236}">
                <a16:creationId xmlns:a16="http://schemas.microsoft.com/office/drawing/2014/main" id="{C9867AD2-CA99-4E47-8DC6-2D01549A9F12}"/>
              </a:ext>
            </a:extLst>
          </p:cNvPr>
          <p:cNvPicPr>
            <a:picLocks noChangeAspect="1"/>
          </p:cNvPicPr>
          <p:nvPr/>
        </p:nvPicPr>
        <p:blipFill rotWithShape="1">
          <a:blip r:embed="rId5"/>
          <a:srcRect l="29065"/>
          <a:stretch/>
        </p:blipFill>
        <p:spPr>
          <a:xfrm>
            <a:off x="4506111" y="1600103"/>
            <a:ext cx="4637889" cy="3594492"/>
          </a:xfrm>
          <a:prstGeom prst="rect">
            <a:avLst/>
          </a:prstGeom>
        </p:spPr>
      </p:pic>
      <p:sp>
        <p:nvSpPr>
          <p:cNvPr id="12" name="Subtitle 2">
            <a:extLst>
              <a:ext uri="{FF2B5EF4-FFF2-40B4-BE49-F238E27FC236}">
                <a16:creationId xmlns:a16="http://schemas.microsoft.com/office/drawing/2014/main" id="{F0CDB51E-3DBD-4DF9-BEEC-00FC880E1FB7}"/>
              </a:ext>
            </a:extLst>
          </p:cNvPr>
          <p:cNvSpPr>
            <a:spLocks noGrp="1"/>
          </p:cNvSpPr>
          <p:nvPr>
            <p:ph type="subTitle" idx="1"/>
          </p:nvPr>
        </p:nvSpPr>
        <p:spPr>
          <a:xfrm>
            <a:off x="1047574" y="5220720"/>
            <a:ext cx="2202534" cy="1030971"/>
          </a:xfrm>
        </p:spPr>
        <p:txBody>
          <a:bodyPr>
            <a:noAutofit/>
          </a:bodyPr>
          <a:lstStyle/>
          <a:p>
            <a:r>
              <a:rPr lang="en-US" sz="2800" dirty="0">
                <a:solidFill>
                  <a:srgbClr val="003263"/>
                </a:solidFill>
              </a:rPr>
              <a:t>Puffin crossing</a:t>
            </a:r>
          </a:p>
        </p:txBody>
      </p:sp>
      <p:sp>
        <p:nvSpPr>
          <p:cNvPr id="13" name="Subtitle 2">
            <a:extLst>
              <a:ext uri="{FF2B5EF4-FFF2-40B4-BE49-F238E27FC236}">
                <a16:creationId xmlns:a16="http://schemas.microsoft.com/office/drawing/2014/main" id="{3074964F-32B9-4519-9F98-6BDCA60B8D3A}"/>
              </a:ext>
            </a:extLst>
          </p:cNvPr>
          <p:cNvSpPr txBox="1">
            <a:spLocks/>
          </p:cNvSpPr>
          <p:nvPr/>
        </p:nvSpPr>
        <p:spPr>
          <a:xfrm>
            <a:off x="5723788" y="5220719"/>
            <a:ext cx="2202534" cy="1030971"/>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800" dirty="0">
                <a:solidFill>
                  <a:srgbClr val="003263"/>
                </a:solidFill>
              </a:rPr>
              <a:t>Toucan crossing</a:t>
            </a:r>
          </a:p>
        </p:txBody>
      </p:sp>
    </p:spTree>
    <p:extLst>
      <p:ext uri="{BB962C8B-B14F-4D97-AF65-F5344CB8AC3E}">
        <p14:creationId xmlns:p14="http://schemas.microsoft.com/office/powerpoint/2010/main" val="2543115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9418"/>
            <a:ext cx="9144000" cy="6917418"/>
          </a:xfrm>
          <a:prstGeom prst="rect">
            <a:avLst/>
          </a:prstGeom>
          <a:ln>
            <a:solidFill>
              <a:schemeClr val="accent3"/>
            </a:solidFill>
          </a:ln>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8" name="Picture 7" descr="THINK! logo_300dpi.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3522" y="6187362"/>
            <a:ext cx="1189277" cy="402957"/>
          </a:xfrm>
          <a:prstGeom prst="rect">
            <a:avLst/>
          </a:prstGeom>
        </p:spPr>
      </p:pic>
      <p:sp>
        <p:nvSpPr>
          <p:cNvPr id="2" name="Title 1"/>
          <p:cNvSpPr>
            <a:spLocks noGrp="1"/>
          </p:cNvSpPr>
          <p:nvPr>
            <p:ph type="ctrTitle"/>
          </p:nvPr>
        </p:nvSpPr>
        <p:spPr>
          <a:xfrm>
            <a:off x="1025688" y="713843"/>
            <a:ext cx="2228179" cy="1114066"/>
          </a:xfrm>
        </p:spPr>
        <p:txBody>
          <a:bodyPr/>
          <a:lstStyle/>
          <a:p>
            <a:pPr algn="l"/>
            <a:r>
              <a:rPr lang="en-US" dirty="0">
                <a:solidFill>
                  <a:schemeClr val="accent1"/>
                </a:solidFill>
              </a:rPr>
              <a:t>Stop</a:t>
            </a:r>
          </a:p>
        </p:txBody>
      </p:sp>
      <p:sp>
        <p:nvSpPr>
          <p:cNvPr id="12" name="Title 1">
            <a:extLst>
              <a:ext uri="{FF2B5EF4-FFF2-40B4-BE49-F238E27FC236}">
                <a16:creationId xmlns:a16="http://schemas.microsoft.com/office/drawing/2014/main" id="{1DA89AFA-8A3D-4585-8207-F98D223D8465}"/>
              </a:ext>
            </a:extLst>
          </p:cNvPr>
          <p:cNvSpPr txBox="1">
            <a:spLocks/>
          </p:cNvSpPr>
          <p:nvPr/>
        </p:nvSpPr>
        <p:spPr>
          <a:xfrm>
            <a:off x="3842300" y="349128"/>
            <a:ext cx="2228179" cy="111406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a:solidFill>
                  <a:schemeClr val="accent1"/>
                </a:solidFill>
              </a:rPr>
              <a:t>Look</a:t>
            </a:r>
          </a:p>
        </p:txBody>
      </p:sp>
      <p:sp>
        <p:nvSpPr>
          <p:cNvPr id="13" name="Title 1">
            <a:extLst>
              <a:ext uri="{FF2B5EF4-FFF2-40B4-BE49-F238E27FC236}">
                <a16:creationId xmlns:a16="http://schemas.microsoft.com/office/drawing/2014/main" id="{76DA6FD1-3D08-41F2-A60A-8933B187A410}"/>
              </a:ext>
            </a:extLst>
          </p:cNvPr>
          <p:cNvSpPr txBox="1">
            <a:spLocks/>
          </p:cNvSpPr>
          <p:nvPr/>
        </p:nvSpPr>
        <p:spPr>
          <a:xfrm>
            <a:off x="660155" y="2760502"/>
            <a:ext cx="2228179" cy="111406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a:solidFill>
                  <a:schemeClr val="accent1"/>
                </a:solidFill>
              </a:rPr>
              <a:t>Listen</a:t>
            </a:r>
          </a:p>
        </p:txBody>
      </p:sp>
      <p:sp>
        <p:nvSpPr>
          <p:cNvPr id="14" name="Title 1">
            <a:extLst>
              <a:ext uri="{FF2B5EF4-FFF2-40B4-BE49-F238E27FC236}">
                <a16:creationId xmlns:a16="http://schemas.microsoft.com/office/drawing/2014/main" id="{74AB6DF3-77DD-431B-852F-01A2792BB306}"/>
              </a:ext>
            </a:extLst>
          </p:cNvPr>
          <p:cNvSpPr txBox="1">
            <a:spLocks/>
          </p:cNvSpPr>
          <p:nvPr/>
        </p:nvSpPr>
        <p:spPr>
          <a:xfrm>
            <a:off x="6547302" y="3004053"/>
            <a:ext cx="2228179" cy="111406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a:solidFill>
                  <a:schemeClr val="accent1"/>
                </a:solidFill>
              </a:rPr>
              <a:t>Think</a:t>
            </a:r>
          </a:p>
        </p:txBody>
      </p:sp>
      <p:sp>
        <p:nvSpPr>
          <p:cNvPr id="15" name="Title 1">
            <a:extLst>
              <a:ext uri="{FF2B5EF4-FFF2-40B4-BE49-F238E27FC236}">
                <a16:creationId xmlns:a16="http://schemas.microsoft.com/office/drawing/2014/main" id="{61329430-719E-41C9-B725-E9C762372141}"/>
              </a:ext>
            </a:extLst>
          </p:cNvPr>
          <p:cNvSpPr txBox="1">
            <a:spLocks/>
          </p:cNvSpPr>
          <p:nvPr/>
        </p:nvSpPr>
        <p:spPr>
          <a:xfrm>
            <a:off x="7018830" y="787767"/>
            <a:ext cx="2228179" cy="111406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a:solidFill>
                  <a:schemeClr val="accent1"/>
                </a:solidFill>
              </a:rPr>
              <a:t>Cars</a:t>
            </a:r>
          </a:p>
        </p:txBody>
      </p:sp>
      <p:sp>
        <p:nvSpPr>
          <p:cNvPr id="16" name="Title 1">
            <a:extLst>
              <a:ext uri="{FF2B5EF4-FFF2-40B4-BE49-F238E27FC236}">
                <a16:creationId xmlns:a16="http://schemas.microsoft.com/office/drawing/2014/main" id="{D552C8F3-5011-4D47-9697-AC3C5115B900}"/>
              </a:ext>
            </a:extLst>
          </p:cNvPr>
          <p:cNvSpPr txBox="1">
            <a:spLocks/>
          </p:cNvSpPr>
          <p:nvPr/>
        </p:nvSpPr>
        <p:spPr>
          <a:xfrm>
            <a:off x="2991343" y="2159764"/>
            <a:ext cx="3564946" cy="111406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a:solidFill>
                  <a:schemeClr val="accent1"/>
                </a:solidFill>
              </a:rPr>
              <a:t>Pedestrians</a:t>
            </a:r>
          </a:p>
        </p:txBody>
      </p:sp>
      <p:sp>
        <p:nvSpPr>
          <p:cNvPr id="17" name="Title 1">
            <a:extLst>
              <a:ext uri="{FF2B5EF4-FFF2-40B4-BE49-F238E27FC236}">
                <a16:creationId xmlns:a16="http://schemas.microsoft.com/office/drawing/2014/main" id="{0944C880-8F33-4E79-8A2C-664A484774AA}"/>
              </a:ext>
            </a:extLst>
          </p:cNvPr>
          <p:cNvSpPr txBox="1">
            <a:spLocks/>
          </p:cNvSpPr>
          <p:nvPr/>
        </p:nvSpPr>
        <p:spPr>
          <a:xfrm>
            <a:off x="1208871" y="4621733"/>
            <a:ext cx="3564945" cy="111406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a:solidFill>
                  <a:schemeClr val="accent1"/>
                </a:solidFill>
              </a:rPr>
              <a:t>Pavement</a:t>
            </a:r>
          </a:p>
        </p:txBody>
      </p:sp>
      <p:sp>
        <p:nvSpPr>
          <p:cNvPr id="18" name="Title 1">
            <a:extLst>
              <a:ext uri="{FF2B5EF4-FFF2-40B4-BE49-F238E27FC236}">
                <a16:creationId xmlns:a16="http://schemas.microsoft.com/office/drawing/2014/main" id="{5DDC2C99-2089-41C5-8514-AC50669B3CE3}"/>
              </a:ext>
            </a:extLst>
          </p:cNvPr>
          <p:cNvSpPr txBox="1">
            <a:spLocks/>
          </p:cNvSpPr>
          <p:nvPr/>
        </p:nvSpPr>
        <p:spPr>
          <a:xfrm>
            <a:off x="5242989" y="4420930"/>
            <a:ext cx="3969894" cy="111406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a:solidFill>
                  <a:schemeClr val="accent1"/>
                </a:solidFill>
              </a:rPr>
              <a:t>Traffic light</a:t>
            </a:r>
          </a:p>
        </p:txBody>
      </p:sp>
    </p:spTree>
    <p:extLst>
      <p:ext uri="{BB962C8B-B14F-4D97-AF65-F5344CB8AC3E}">
        <p14:creationId xmlns:p14="http://schemas.microsoft.com/office/powerpoint/2010/main" val="3243043605"/>
      </p:ext>
    </p:extLst>
  </p:cSld>
  <p:clrMapOvr>
    <a:masterClrMapping/>
  </p:clrMapOvr>
</p:sld>
</file>

<file path=ppt/theme/theme1.xml><?xml version="1.0" encoding="utf-8"?>
<a:theme xmlns:a="http://schemas.openxmlformats.org/drawingml/2006/main" name="Office Theme">
  <a:themeElements>
    <a:clrScheme name="Think Guidelines colours">
      <a:dk1>
        <a:srgbClr val="000000"/>
      </a:dk1>
      <a:lt1>
        <a:sysClr val="window" lastClr="FFFFFF"/>
      </a:lt1>
      <a:dk2>
        <a:srgbClr val="1F497D"/>
      </a:dk2>
      <a:lt2>
        <a:srgbClr val="EEECE1"/>
      </a:lt2>
      <a:accent1>
        <a:srgbClr val="003263"/>
      </a:accent1>
      <a:accent2>
        <a:srgbClr val="295FAA"/>
      </a:accent2>
      <a:accent3>
        <a:srgbClr val="00BCE2"/>
      </a:accent3>
      <a:accent4>
        <a:srgbClr val="A9CD34"/>
      </a:accent4>
      <a:accent5>
        <a:srgbClr val="FFFF1C"/>
      </a:accent5>
      <a:accent6>
        <a:srgbClr val="F38B3C"/>
      </a:accent6>
      <a:hlink>
        <a:srgbClr val="E52E3B"/>
      </a:hlink>
      <a:folHlink>
        <a:srgbClr val="E942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TotalTime>
  <Words>410</Words>
  <Application>Microsoft Office PowerPoint</Application>
  <PresentationFormat>On-screen Show (4:3)</PresentationFormat>
  <Paragraphs>48</Paragraphs>
  <Slides>6</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Arial Bold</vt:lpstr>
      <vt:lpstr>Calibri</vt:lpstr>
      <vt:lpstr>Office Theme</vt:lpstr>
      <vt:lpstr>Roads away from home</vt:lpstr>
      <vt:lpstr>Level crossings</vt:lpstr>
      <vt:lpstr>Rural roads</vt:lpstr>
      <vt:lpstr>Footbridges &amp; subways</vt:lpstr>
      <vt:lpstr>Safer places to cross</vt:lpstr>
      <vt:lpstr>Stop</vt:lpstr>
    </vt:vector>
  </TitlesOfParts>
  <Company>us2design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 Kennedy</dc:creator>
  <cp:lastModifiedBy>Ed Lang</cp:lastModifiedBy>
  <cp:revision>37</cp:revision>
  <dcterms:created xsi:type="dcterms:W3CDTF">2017-10-12T10:40:14Z</dcterms:created>
  <dcterms:modified xsi:type="dcterms:W3CDTF">2017-10-25T13:04:22Z</dcterms:modified>
</cp:coreProperties>
</file>