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62" r:id="rId4"/>
    <p:sldId id="263" r:id="rId5"/>
    <p:sldId id="261" r:id="rId6"/>
    <p:sldId id="259" r:id="rId7"/>
    <p:sldId id="264" r:id="rId8"/>
    <p:sldId id="265" r:id="rId9"/>
    <p:sldId id="266"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90B2314-9310-4A1D-9F45-115FA74DFEDF}">
          <p14:sldIdLst>
            <p14:sldId id="256"/>
            <p14:sldId id="257"/>
            <p14:sldId id="262"/>
            <p14:sldId id="263"/>
            <p14:sldId id="261"/>
            <p14:sldId id="259"/>
            <p14:sldId id="264"/>
          </p14:sldIdLst>
        </p14:section>
        <p14:section name="Optional additional verses" id="{852003D7-8391-4CDA-B11B-B29856433716}">
          <p14:sldIdLst>
            <p14:sldId id="265"/>
            <p14:sldId id="26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263"/>
    <a:srgbClr val="FFFF1C"/>
    <a:srgbClr val="FFD826"/>
    <a:srgbClr val="D42D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849" autoAdjust="0"/>
  </p:normalViewPr>
  <p:slideViewPr>
    <p:cSldViewPr snapToGrid="0" snapToObjects="1">
      <p:cViewPr varScale="1">
        <p:scale>
          <a:sx n="86" d="100"/>
          <a:sy n="86" d="100"/>
        </p:scale>
        <p:origin x="172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30911C-CD19-41F8-9C5D-B01F83629348}" type="datetimeFigureOut">
              <a:rPr lang="en-GB" smtClean="0"/>
              <a:t>09/11/2017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08A168-07C1-428F-9215-24CD6AC93F5A}" type="slidenum">
              <a:rPr lang="en-GB" smtClean="0"/>
              <a:t>‹#›</a:t>
            </a:fld>
            <a:endParaRPr lang="en-GB"/>
          </a:p>
        </p:txBody>
      </p:sp>
    </p:spTree>
    <p:extLst>
      <p:ext uri="{BB962C8B-B14F-4D97-AF65-F5344CB8AC3E}">
        <p14:creationId xmlns:p14="http://schemas.microsoft.com/office/powerpoint/2010/main" val="2713229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Personalisation</a:t>
            </a:r>
          </a:p>
          <a:p>
            <a:r>
              <a:rPr lang="en-GB" dirty="0"/>
              <a:t>This song has been designed so that it can be personalised to your school. Please fill in your school name in the black highlighted section above for each chorus slide. We appreciate that all school names vary in length - the music allows for a four syllable name, so you may need to adapt your school name to a shorter version, or vice versa.</a:t>
            </a:r>
          </a:p>
        </p:txBody>
      </p:sp>
      <p:sp>
        <p:nvSpPr>
          <p:cNvPr id="4" name="Slide Number Placeholder 3"/>
          <p:cNvSpPr>
            <a:spLocks noGrp="1"/>
          </p:cNvSpPr>
          <p:nvPr>
            <p:ph type="sldNum" sz="quarter" idx="10"/>
          </p:nvPr>
        </p:nvSpPr>
        <p:spPr/>
        <p:txBody>
          <a:bodyPr/>
          <a:lstStyle/>
          <a:p>
            <a:fld id="{9D08A168-07C1-428F-9215-24CD6AC93F5A}" type="slidenum">
              <a:rPr lang="en-GB" smtClean="0"/>
              <a:t>1</a:t>
            </a:fld>
            <a:endParaRPr lang="en-GB"/>
          </a:p>
        </p:txBody>
      </p:sp>
    </p:spTree>
    <p:extLst>
      <p:ext uri="{BB962C8B-B14F-4D97-AF65-F5344CB8AC3E}">
        <p14:creationId xmlns:p14="http://schemas.microsoft.com/office/powerpoint/2010/main" val="2884013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 school name</a:t>
            </a:r>
          </a:p>
        </p:txBody>
      </p:sp>
      <p:sp>
        <p:nvSpPr>
          <p:cNvPr id="4" name="Slide Number Placeholder 3"/>
          <p:cNvSpPr>
            <a:spLocks noGrp="1"/>
          </p:cNvSpPr>
          <p:nvPr>
            <p:ph type="sldNum" sz="quarter" idx="10"/>
          </p:nvPr>
        </p:nvSpPr>
        <p:spPr/>
        <p:txBody>
          <a:bodyPr/>
          <a:lstStyle/>
          <a:p>
            <a:fld id="{9D08A168-07C1-428F-9215-24CD6AC93F5A}" type="slidenum">
              <a:rPr lang="en-GB" smtClean="0"/>
              <a:t>4</a:t>
            </a:fld>
            <a:endParaRPr lang="en-GB"/>
          </a:p>
        </p:txBody>
      </p:sp>
    </p:spTree>
    <p:extLst>
      <p:ext uri="{BB962C8B-B14F-4D97-AF65-F5344CB8AC3E}">
        <p14:creationId xmlns:p14="http://schemas.microsoft.com/office/powerpoint/2010/main" val="2407349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 school name</a:t>
            </a:r>
          </a:p>
        </p:txBody>
      </p:sp>
      <p:sp>
        <p:nvSpPr>
          <p:cNvPr id="4" name="Slide Number Placeholder 3"/>
          <p:cNvSpPr>
            <a:spLocks noGrp="1"/>
          </p:cNvSpPr>
          <p:nvPr>
            <p:ph type="sldNum" sz="quarter" idx="10"/>
          </p:nvPr>
        </p:nvSpPr>
        <p:spPr/>
        <p:txBody>
          <a:bodyPr/>
          <a:lstStyle/>
          <a:p>
            <a:fld id="{9D08A168-07C1-428F-9215-24CD6AC93F5A}" type="slidenum">
              <a:rPr lang="en-GB" smtClean="0"/>
              <a:t>7</a:t>
            </a:fld>
            <a:endParaRPr lang="en-GB"/>
          </a:p>
        </p:txBody>
      </p:sp>
    </p:spTree>
    <p:extLst>
      <p:ext uri="{BB962C8B-B14F-4D97-AF65-F5344CB8AC3E}">
        <p14:creationId xmlns:p14="http://schemas.microsoft.com/office/powerpoint/2010/main" val="3838351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Optional additional verses</a:t>
            </a:r>
            <a:endParaRPr lang="en-GB" dirty="0"/>
          </a:p>
          <a:p>
            <a:r>
              <a:rPr lang="en-GB" dirty="0"/>
              <a:t>You can swap in either/both of these two extra verses for any of the other four. The instrumental is designed to be sung with four verses. If you have a high proportion of pupils travelling in by car and/or bike/scooter you may wish to swap in these verses.</a:t>
            </a:r>
          </a:p>
        </p:txBody>
      </p:sp>
      <p:sp>
        <p:nvSpPr>
          <p:cNvPr id="4" name="Slide Number Placeholder 3"/>
          <p:cNvSpPr>
            <a:spLocks noGrp="1"/>
          </p:cNvSpPr>
          <p:nvPr>
            <p:ph type="sldNum" sz="quarter" idx="10"/>
          </p:nvPr>
        </p:nvSpPr>
        <p:spPr/>
        <p:txBody>
          <a:bodyPr/>
          <a:lstStyle/>
          <a:p>
            <a:fld id="{9D08A168-07C1-428F-9215-24CD6AC93F5A}" type="slidenum">
              <a:rPr lang="en-GB" smtClean="0"/>
              <a:t>8</a:t>
            </a:fld>
            <a:endParaRPr lang="en-GB"/>
          </a:p>
        </p:txBody>
      </p:sp>
    </p:spTree>
    <p:extLst>
      <p:ext uri="{BB962C8B-B14F-4D97-AF65-F5344CB8AC3E}">
        <p14:creationId xmlns:p14="http://schemas.microsoft.com/office/powerpoint/2010/main" val="3059798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846BAC39-8210-3D40-9966-7CB3F9986A8F}"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2266218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46BAC39-8210-3D40-9966-7CB3F9986A8F}"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1918213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46BAC39-8210-3D40-9966-7CB3F9986A8F}"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3737683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46BAC39-8210-3D40-9966-7CB3F9986A8F}"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427047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BAC39-8210-3D40-9966-7CB3F9986A8F}" type="datetimeFigureOut">
              <a:rPr lang="en-US" smtClean="0"/>
              <a:t>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1956735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846BAC39-8210-3D40-9966-7CB3F9986A8F}" type="datetimeFigureOut">
              <a:rPr lang="en-US" smtClean="0"/>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2992361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846BAC39-8210-3D40-9966-7CB3F9986A8F}" type="datetimeFigureOut">
              <a:rPr lang="en-US" smtClean="0"/>
              <a:t>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894327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846BAC39-8210-3D40-9966-7CB3F9986A8F}" type="datetimeFigureOut">
              <a:rPr lang="en-US" smtClean="0"/>
              <a:t>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1822781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BAC39-8210-3D40-9966-7CB3F9986A8F}" type="datetimeFigureOut">
              <a:rPr lang="en-US" smtClean="0"/>
              <a:t>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412832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46BAC39-8210-3D40-9966-7CB3F9986A8F}" type="datetimeFigureOut">
              <a:rPr lang="en-US" smtClean="0"/>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2700493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46BAC39-8210-3D40-9966-7CB3F9986A8F}" type="datetimeFigureOut">
              <a:rPr lang="en-US" smtClean="0"/>
              <a:t>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1FE6E-2FDA-A04C-952A-28FDB150A19F}" type="slidenum">
              <a:rPr lang="en-US" smtClean="0"/>
              <a:t>‹#›</a:t>
            </a:fld>
            <a:endParaRPr lang="en-US"/>
          </a:p>
        </p:txBody>
      </p:sp>
    </p:spTree>
    <p:extLst>
      <p:ext uri="{BB962C8B-B14F-4D97-AF65-F5344CB8AC3E}">
        <p14:creationId xmlns:p14="http://schemas.microsoft.com/office/powerpoint/2010/main" val="2626780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BAC39-8210-3D40-9966-7CB3F9986A8F}" type="datetimeFigureOut">
              <a:rPr lang="en-US" smtClean="0"/>
              <a:t>11/9/2017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1FE6E-2FDA-A04C-952A-28FDB150A19F}" type="slidenum">
              <a:rPr lang="en-US" smtClean="0"/>
              <a:t>‹#›</a:t>
            </a:fld>
            <a:endParaRPr lang="en-US"/>
          </a:p>
        </p:txBody>
      </p:sp>
    </p:spTree>
    <p:extLst>
      <p:ext uri="{BB962C8B-B14F-4D97-AF65-F5344CB8AC3E}">
        <p14:creationId xmlns:p14="http://schemas.microsoft.com/office/powerpoint/2010/main" val="3452775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59418"/>
            <a:ext cx="9144000" cy="6917418"/>
          </a:xfrm>
          <a:prstGeom prst="rect">
            <a:avLst/>
          </a:prstGeom>
          <a:ln>
            <a:solidFill>
              <a:schemeClr val="accent3"/>
            </a:solidFill>
          </a:ln>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4370" y="1789932"/>
            <a:ext cx="5938030" cy="3848868"/>
          </a:xfrm>
        </p:spPr>
        <p:txBody>
          <a:bodyPr>
            <a:noAutofit/>
          </a:bodyPr>
          <a:lstStyle/>
          <a:p>
            <a:pPr algn="l"/>
            <a:r>
              <a:rPr lang="en-GB" sz="2800" dirty="0">
                <a:solidFill>
                  <a:schemeClr val="tx1"/>
                </a:solidFill>
              </a:rPr>
              <a:t>CHORUS</a:t>
            </a:r>
          </a:p>
          <a:p>
            <a:pPr algn="l"/>
            <a:endParaRPr lang="en-GB" sz="2800" dirty="0">
              <a:solidFill>
                <a:schemeClr val="tx1"/>
              </a:solidFill>
            </a:endParaRPr>
          </a:p>
          <a:p>
            <a:pPr algn="l"/>
            <a:r>
              <a:rPr lang="en-GB" sz="2800" dirty="0">
                <a:solidFill>
                  <a:schemeClr val="tx1"/>
                </a:solidFill>
              </a:rPr>
              <a:t>Stop, look, listen, think (x2)</a:t>
            </a:r>
          </a:p>
          <a:p>
            <a:pPr algn="l"/>
            <a:r>
              <a:rPr lang="en-GB" sz="2800" dirty="0">
                <a:solidFill>
                  <a:schemeClr val="tx1"/>
                </a:solidFill>
              </a:rPr>
              <a:t>If you want to keep </a:t>
            </a:r>
            <a:r>
              <a:rPr lang="en-GB" sz="2800" i="1" dirty="0">
                <a:solidFill>
                  <a:schemeClr val="tx1"/>
                </a:solidFill>
                <a:highlight>
                  <a:srgbClr val="FFFF00"/>
                </a:highlight>
              </a:rPr>
              <a:t>[insert school name]</a:t>
            </a:r>
            <a:r>
              <a:rPr lang="en-GB" sz="2800" i="1" dirty="0">
                <a:solidFill>
                  <a:schemeClr val="tx1"/>
                </a:solidFill>
              </a:rPr>
              <a:t> </a:t>
            </a:r>
            <a:r>
              <a:rPr lang="en-GB" sz="2800" dirty="0">
                <a:solidFill>
                  <a:schemeClr val="tx1"/>
                </a:solidFill>
              </a:rPr>
              <a:t>safe then;</a:t>
            </a:r>
          </a:p>
          <a:p>
            <a:pPr algn="l"/>
            <a:r>
              <a:rPr lang="en-GB" sz="2800" dirty="0">
                <a:solidFill>
                  <a:schemeClr val="tx1"/>
                </a:solidFill>
              </a:rPr>
              <a:t>Stop, look, listen, think.</a:t>
            </a:r>
          </a:p>
          <a:p>
            <a:pPr algn="l"/>
            <a:endParaRPr lang="en-US" sz="1400" dirty="0">
              <a:solidFill>
                <a:schemeClr val="bg1"/>
              </a:solidFill>
            </a:endParaRPr>
          </a:p>
        </p:txBody>
      </p:sp>
      <p:pic>
        <p:nvPicPr>
          <p:cNvPr id="8" name="Picture 7" descr="THINK! logo_300dpi.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sp>
        <p:nvSpPr>
          <p:cNvPr id="2" name="Title 1"/>
          <p:cNvSpPr>
            <a:spLocks noGrp="1"/>
          </p:cNvSpPr>
          <p:nvPr>
            <p:ph type="ctrTitle"/>
          </p:nvPr>
        </p:nvSpPr>
        <p:spPr>
          <a:xfrm>
            <a:off x="1834370" y="401064"/>
            <a:ext cx="6623830" cy="1114066"/>
          </a:xfrm>
        </p:spPr>
        <p:txBody>
          <a:bodyPr/>
          <a:lstStyle/>
          <a:p>
            <a:pPr algn="l"/>
            <a:r>
              <a:rPr lang="en-US" dirty="0">
                <a:solidFill>
                  <a:schemeClr val="accent1"/>
                </a:solidFill>
              </a:rPr>
              <a:t>Stop, Look, Listen, Think</a:t>
            </a:r>
          </a:p>
        </p:txBody>
      </p:sp>
      <p:cxnSp>
        <p:nvCxnSpPr>
          <p:cNvPr id="10" name="Straight Connector 9"/>
          <p:cNvCxnSpPr>
            <a:cxnSpLocks/>
          </p:cNvCxnSpPr>
          <p:nvPr/>
        </p:nvCxnSpPr>
        <p:spPr>
          <a:xfrm flipV="1">
            <a:off x="1960622" y="1515130"/>
            <a:ext cx="6068011" cy="7427"/>
          </a:xfrm>
          <a:prstGeom prst="line">
            <a:avLst/>
          </a:prstGeom>
          <a:ln>
            <a:solidFill>
              <a:schemeClr val="accent5"/>
            </a:solidFill>
          </a:ln>
          <a:effectLst/>
        </p:spPr>
        <p:style>
          <a:lnRef idx="2">
            <a:schemeClr val="accent1"/>
          </a:lnRef>
          <a:fillRef idx="0">
            <a:schemeClr val="accent1"/>
          </a:fillRef>
          <a:effectRef idx="1">
            <a:schemeClr val="accent1"/>
          </a:effectRef>
          <a:fontRef idx="minor">
            <a:schemeClr val="tx1"/>
          </a:fontRef>
        </p:style>
      </p:cxnSp>
      <p:pic>
        <p:nvPicPr>
          <p:cNvPr id="11" name="Picture 10" descr="Arrow L1.1 Neutral C_300dpi.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3154" y="401064"/>
            <a:ext cx="1142984" cy="901228"/>
          </a:xfrm>
          <a:prstGeom prst="rect">
            <a:avLst/>
          </a:prstGeom>
        </p:spPr>
      </p:pic>
    </p:spTree>
    <p:extLst>
      <p:ext uri="{BB962C8B-B14F-4D97-AF65-F5344CB8AC3E}">
        <p14:creationId xmlns:p14="http://schemas.microsoft.com/office/powerpoint/2010/main" val="3473533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9418"/>
            <a:ext cx="9144000" cy="6917418"/>
          </a:xfrm>
          <a:prstGeom prst="rect">
            <a:avLst/>
          </a:prstGeom>
          <a:solidFill>
            <a:srgbClr val="D42D6E"/>
          </a:solidFill>
          <a:ln>
            <a:solidFill>
              <a:srgbClr val="D42D6E"/>
            </a:solidFill>
          </a:ln>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ubtitle 2"/>
          <p:cNvSpPr txBox="1">
            <a:spLocks/>
          </p:cNvSpPr>
          <p:nvPr/>
        </p:nvSpPr>
        <p:spPr>
          <a:xfrm>
            <a:off x="1960621" y="2436088"/>
            <a:ext cx="6587393" cy="3832386"/>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dirty="0"/>
              <a:t>All the cars and buses</a:t>
            </a:r>
          </a:p>
          <a:p>
            <a:pPr marL="0" indent="0">
              <a:buNone/>
            </a:pPr>
            <a:r>
              <a:rPr lang="en-GB" sz="2800" dirty="0"/>
              <a:t>Are busy on the street.</a:t>
            </a:r>
          </a:p>
          <a:p>
            <a:pPr marL="0" indent="0">
              <a:buNone/>
            </a:pPr>
            <a:r>
              <a:rPr lang="en-GB" sz="2800" dirty="0"/>
              <a:t>You’re safe upon the pavement,</a:t>
            </a:r>
          </a:p>
          <a:p>
            <a:pPr marL="0" indent="0">
              <a:buNone/>
            </a:pPr>
            <a:r>
              <a:rPr lang="en-GB" sz="2800" dirty="0"/>
              <a:t>it’s the best place for your feet.</a:t>
            </a:r>
          </a:p>
          <a:p>
            <a:endParaRPr lang="en-US" sz="1800" dirty="0">
              <a:solidFill>
                <a:schemeClr val="bg1"/>
              </a:solidFill>
            </a:endParaRPr>
          </a:p>
        </p:txBody>
      </p:sp>
      <p:pic>
        <p:nvPicPr>
          <p:cNvPr id="4" name="Picture 3" descr="THINK! logo_300dp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pic>
        <p:nvPicPr>
          <p:cNvPr id="8" name="Picture 7" descr="Arrow L1.1 Good B_300dpi.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6080" y="336305"/>
            <a:ext cx="2276856" cy="1792224"/>
          </a:xfrm>
          <a:prstGeom prst="rect">
            <a:avLst/>
          </a:prstGeom>
        </p:spPr>
      </p:pic>
    </p:spTree>
    <p:extLst>
      <p:ext uri="{BB962C8B-B14F-4D97-AF65-F5344CB8AC3E}">
        <p14:creationId xmlns:p14="http://schemas.microsoft.com/office/powerpoint/2010/main" val="2736364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9418"/>
            <a:ext cx="9144000" cy="6917418"/>
          </a:xfrm>
          <a:prstGeom prst="rect">
            <a:avLst/>
          </a:prstGeom>
          <a:solidFill>
            <a:srgbClr val="FFFF1C"/>
          </a:solidFill>
          <a:ln>
            <a:solidFill>
              <a:schemeClr val="accent6"/>
            </a:solid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Subtitle 2"/>
          <p:cNvSpPr txBox="1">
            <a:spLocks/>
          </p:cNvSpPr>
          <p:nvPr/>
        </p:nvSpPr>
        <p:spPr>
          <a:xfrm>
            <a:off x="1960621" y="2436088"/>
            <a:ext cx="6587393" cy="3832386"/>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dirty="0"/>
              <a:t>But if you want to cross that road</a:t>
            </a:r>
          </a:p>
          <a:p>
            <a:pPr marL="0" indent="0">
              <a:buNone/>
            </a:pPr>
            <a:r>
              <a:rPr lang="en-GB" sz="2800" dirty="0"/>
              <a:t>Then you must take care;</a:t>
            </a:r>
          </a:p>
          <a:p>
            <a:pPr marL="0" indent="0">
              <a:buNone/>
            </a:pPr>
            <a:r>
              <a:rPr lang="en-GB" sz="2800" dirty="0"/>
              <a:t>Try to find a crossing</a:t>
            </a:r>
          </a:p>
          <a:p>
            <a:pPr marL="0" indent="0">
              <a:buNone/>
            </a:pPr>
            <a:r>
              <a:rPr lang="en-GB" sz="2800" dirty="0"/>
              <a:t>But if one isn’t there…</a:t>
            </a:r>
          </a:p>
          <a:p>
            <a:endParaRPr lang="en-US" sz="1400" dirty="0">
              <a:solidFill>
                <a:srgbClr val="003263"/>
              </a:solidFill>
            </a:endParaRPr>
          </a:p>
        </p:txBody>
      </p:sp>
      <p:pic>
        <p:nvPicPr>
          <p:cNvPr id="4" name="Picture 3" descr="THINK! logo_300dp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pic>
        <p:nvPicPr>
          <p:cNvPr id="12" name="Picture 11" descr="Arrow L2.6 blue_300dpi.png">
            <a:extLst>
              <a:ext uri="{FF2B5EF4-FFF2-40B4-BE49-F238E27FC236}">
                <a16:creationId xmlns:a16="http://schemas.microsoft.com/office/drawing/2014/main" id="{F315DBCC-A0FA-4878-A800-3D9808EC90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259" y="2100881"/>
            <a:ext cx="1594104" cy="862584"/>
          </a:xfrm>
          <a:prstGeom prst="rect">
            <a:avLst/>
          </a:prstGeom>
        </p:spPr>
      </p:pic>
    </p:spTree>
    <p:extLst>
      <p:ext uri="{BB962C8B-B14F-4D97-AF65-F5344CB8AC3E}">
        <p14:creationId xmlns:p14="http://schemas.microsoft.com/office/powerpoint/2010/main" val="815534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59418"/>
            <a:ext cx="9144000" cy="6917418"/>
          </a:xfrm>
          <a:prstGeom prst="rect">
            <a:avLst/>
          </a:prstGeom>
          <a:ln>
            <a:solidFill>
              <a:schemeClr val="accent3"/>
            </a:solidFill>
          </a:ln>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4370" y="1789932"/>
            <a:ext cx="5938030" cy="3848868"/>
          </a:xfrm>
        </p:spPr>
        <p:txBody>
          <a:bodyPr>
            <a:noAutofit/>
          </a:bodyPr>
          <a:lstStyle/>
          <a:p>
            <a:pPr algn="l"/>
            <a:r>
              <a:rPr lang="en-GB" sz="2800" dirty="0">
                <a:solidFill>
                  <a:schemeClr val="tx1"/>
                </a:solidFill>
              </a:rPr>
              <a:t>CHORUS</a:t>
            </a:r>
          </a:p>
          <a:p>
            <a:pPr algn="l"/>
            <a:endParaRPr lang="en-GB" sz="2800" dirty="0">
              <a:solidFill>
                <a:schemeClr val="tx1"/>
              </a:solidFill>
            </a:endParaRPr>
          </a:p>
          <a:p>
            <a:pPr algn="l"/>
            <a:r>
              <a:rPr lang="en-GB" sz="2800" dirty="0">
                <a:solidFill>
                  <a:schemeClr val="tx1"/>
                </a:solidFill>
              </a:rPr>
              <a:t>Stop, look, listen, think (x2)</a:t>
            </a:r>
          </a:p>
          <a:p>
            <a:pPr algn="l"/>
            <a:r>
              <a:rPr lang="en-GB" sz="2800" dirty="0">
                <a:solidFill>
                  <a:schemeClr val="tx1"/>
                </a:solidFill>
              </a:rPr>
              <a:t>If you want to keep </a:t>
            </a:r>
            <a:r>
              <a:rPr lang="en-GB" sz="2800" i="1" dirty="0">
                <a:solidFill>
                  <a:schemeClr val="tx1"/>
                </a:solidFill>
                <a:highlight>
                  <a:srgbClr val="FFFF00"/>
                </a:highlight>
              </a:rPr>
              <a:t>[insert school name]</a:t>
            </a:r>
            <a:r>
              <a:rPr lang="en-GB" sz="2800" i="1" dirty="0">
                <a:solidFill>
                  <a:schemeClr val="tx1"/>
                </a:solidFill>
              </a:rPr>
              <a:t> </a:t>
            </a:r>
            <a:r>
              <a:rPr lang="en-GB" sz="2800" dirty="0">
                <a:solidFill>
                  <a:schemeClr val="tx1"/>
                </a:solidFill>
              </a:rPr>
              <a:t>safe then;</a:t>
            </a:r>
          </a:p>
          <a:p>
            <a:pPr algn="l"/>
            <a:r>
              <a:rPr lang="en-GB" sz="2800" dirty="0">
                <a:solidFill>
                  <a:schemeClr val="tx1"/>
                </a:solidFill>
              </a:rPr>
              <a:t>Stop, look, listen, think.</a:t>
            </a:r>
          </a:p>
          <a:p>
            <a:pPr algn="l"/>
            <a:endParaRPr lang="en-US" sz="1400" dirty="0">
              <a:solidFill>
                <a:schemeClr val="bg1"/>
              </a:solidFill>
            </a:endParaRPr>
          </a:p>
        </p:txBody>
      </p:sp>
      <p:pic>
        <p:nvPicPr>
          <p:cNvPr id="8" name="Picture 7" descr="THINK! logo_300dpi.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spTree>
    <p:extLst>
      <p:ext uri="{BB962C8B-B14F-4D97-AF65-F5344CB8AC3E}">
        <p14:creationId xmlns:p14="http://schemas.microsoft.com/office/powerpoint/2010/main" val="3797223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9418"/>
            <a:ext cx="9144000" cy="6917418"/>
          </a:xfrm>
          <a:prstGeom prst="rect">
            <a:avLst/>
          </a:prstGeom>
          <a:solidFill>
            <a:schemeClr val="accent6"/>
          </a:solidFill>
          <a:ln>
            <a:solidFill>
              <a:schemeClr val="accent6"/>
            </a:solid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Subtitle 2"/>
          <p:cNvSpPr txBox="1">
            <a:spLocks/>
          </p:cNvSpPr>
          <p:nvPr/>
        </p:nvSpPr>
        <p:spPr>
          <a:xfrm>
            <a:off x="1960621" y="2436088"/>
            <a:ext cx="6587393" cy="3832386"/>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dirty="0"/>
              <a:t>Find a safe place to cross</a:t>
            </a:r>
          </a:p>
          <a:p>
            <a:pPr marL="0" indent="0">
              <a:buNone/>
            </a:pPr>
            <a:r>
              <a:rPr lang="en-GB" sz="2800" dirty="0"/>
              <a:t>Away from a parked car</a:t>
            </a:r>
          </a:p>
          <a:p>
            <a:pPr marL="0" indent="0">
              <a:buNone/>
            </a:pPr>
            <a:r>
              <a:rPr lang="en-GB" sz="2800" dirty="0"/>
              <a:t>Then if something’s coming,</a:t>
            </a:r>
          </a:p>
          <a:p>
            <a:pPr marL="0" indent="0">
              <a:buNone/>
            </a:pPr>
            <a:r>
              <a:rPr lang="en-GB" sz="2800" dirty="0"/>
              <a:t>You will see it from afar.</a:t>
            </a:r>
          </a:p>
          <a:p>
            <a:endParaRPr lang="en-US" sz="1400" dirty="0">
              <a:solidFill>
                <a:schemeClr val="bg1"/>
              </a:solidFill>
            </a:endParaRPr>
          </a:p>
        </p:txBody>
      </p:sp>
      <p:pic>
        <p:nvPicPr>
          <p:cNvPr id="4" name="Picture 3" descr="THINK! logo_300dp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pic>
        <p:nvPicPr>
          <p:cNvPr id="11" name="Picture 10" descr="Arrow L1.1 Neutral D_300dpi.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94919">
            <a:off x="242534" y="201383"/>
            <a:ext cx="2501516" cy="1972415"/>
          </a:xfrm>
          <a:prstGeom prst="rect">
            <a:avLst/>
          </a:prstGeom>
        </p:spPr>
      </p:pic>
    </p:spTree>
    <p:extLst>
      <p:ext uri="{BB962C8B-B14F-4D97-AF65-F5344CB8AC3E}">
        <p14:creationId xmlns:p14="http://schemas.microsoft.com/office/powerpoint/2010/main" val="801215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59418"/>
            <a:ext cx="9144000" cy="6917418"/>
          </a:xfrm>
          <a:prstGeom prst="rect">
            <a:avLst/>
          </a:prstGeom>
          <a:ln>
            <a:solidFill>
              <a:schemeClr val="accent4"/>
            </a:solidFill>
          </a:ln>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descr="THINK! logo_300dp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pic>
        <p:nvPicPr>
          <p:cNvPr id="9" name="Picture 8" descr="Arrow L1.2 midblue-yellow_300dpi.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118393" flipH="1">
            <a:off x="272146" y="1548986"/>
            <a:ext cx="1457395" cy="1254941"/>
          </a:xfrm>
          <a:prstGeom prst="rect">
            <a:avLst/>
          </a:prstGeom>
        </p:spPr>
      </p:pic>
      <p:sp>
        <p:nvSpPr>
          <p:cNvPr id="15" name="Subtitle 2">
            <a:extLst>
              <a:ext uri="{FF2B5EF4-FFF2-40B4-BE49-F238E27FC236}">
                <a16:creationId xmlns:a16="http://schemas.microsoft.com/office/drawing/2014/main" id="{9A26EC00-9225-4414-B4D7-5E1B07A54D99}"/>
              </a:ext>
            </a:extLst>
          </p:cNvPr>
          <p:cNvSpPr txBox="1">
            <a:spLocks/>
          </p:cNvSpPr>
          <p:nvPr/>
        </p:nvSpPr>
        <p:spPr>
          <a:xfrm>
            <a:off x="1960621" y="2436088"/>
            <a:ext cx="6587393" cy="3832386"/>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dirty="0"/>
              <a:t>Hold on tightly to the hand</a:t>
            </a:r>
          </a:p>
          <a:p>
            <a:pPr marL="0" indent="0">
              <a:buNone/>
            </a:pPr>
            <a:r>
              <a:rPr lang="en-GB" sz="2800" dirty="0"/>
              <a:t>Of the grown up who’s with you</a:t>
            </a:r>
          </a:p>
          <a:p>
            <a:pPr marL="0" indent="0">
              <a:buNone/>
            </a:pPr>
            <a:r>
              <a:rPr lang="en-GB" sz="2800" dirty="0"/>
              <a:t>And if they’ve forgotten:</a:t>
            </a:r>
          </a:p>
          <a:p>
            <a:pPr marL="0" indent="0">
              <a:buNone/>
            </a:pPr>
            <a:r>
              <a:rPr lang="en-GB" sz="2800" dirty="0"/>
              <a:t>Remind them what to do! YOU GOTTA</a:t>
            </a:r>
          </a:p>
          <a:p>
            <a:pPr marL="0" indent="0">
              <a:buNone/>
            </a:pPr>
            <a:endParaRPr lang="en-US" sz="1400" dirty="0">
              <a:solidFill>
                <a:srgbClr val="003263"/>
              </a:solidFill>
            </a:endParaRPr>
          </a:p>
        </p:txBody>
      </p:sp>
    </p:spTree>
    <p:extLst>
      <p:ext uri="{BB962C8B-B14F-4D97-AF65-F5344CB8AC3E}">
        <p14:creationId xmlns:p14="http://schemas.microsoft.com/office/powerpoint/2010/main" val="4147388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59418"/>
            <a:ext cx="9144000" cy="6917418"/>
          </a:xfrm>
          <a:prstGeom prst="rect">
            <a:avLst/>
          </a:prstGeom>
          <a:ln>
            <a:solidFill>
              <a:schemeClr val="accent3"/>
            </a:solidFill>
          </a:ln>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4370" y="1789932"/>
            <a:ext cx="5938030" cy="3848868"/>
          </a:xfrm>
        </p:spPr>
        <p:txBody>
          <a:bodyPr>
            <a:noAutofit/>
          </a:bodyPr>
          <a:lstStyle/>
          <a:p>
            <a:pPr algn="l"/>
            <a:r>
              <a:rPr lang="en-GB" sz="2800" dirty="0">
                <a:solidFill>
                  <a:schemeClr val="tx1"/>
                </a:solidFill>
              </a:rPr>
              <a:t>CHORUS</a:t>
            </a:r>
          </a:p>
          <a:p>
            <a:pPr algn="l"/>
            <a:endParaRPr lang="en-GB" sz="2800" dirty="0">
              <a:solidFill>
                <a:schemeClr val="tx1"/>
              </a:solidFill>
            </a:endParaRPr>
          </a:p>
          <a:p>
            <a:pPr algn="l"/>
            <a:r>
              <a:rPr lang="en-GB" sz="2800" dirty="0">
                <a:solidFill>
                  <a:schemeClr val="tx1"/>
                </a:solidFill>
              </a:rPr>
              <a:t>Stop, look, listen, think (x2)</a:t>
            </a:r>
          </a:p>
          <a:p>
            <a:pPr algn="l"/>
            <a:r>
              <a:rPr lang="en-GB" sz="2800" dirty="0">
                <a:solidFill>
                  <a:schemeClr val="tx1"/>
                </a:solidFill>
              </a:rPr>
              <a:t>If you want to keep </a:t>
            </a:r>
            <a:r>
              <a:rPr lang="en-GB" sz="2800" i="1" dirty="0">
                <a:solidFill>
                  <a:schemeClr val="tx1"/>
                </a:solidFill>
                <a:highlight>
                  <a:srgbClr val="FFFF00"/>
                </a:highlight>
              </a:rPr>
              <a:t>[insert school name]</a:t>
            </a:r>
            <a:r>
              <a:rPr lang="en-GB" sz="2800" i="1" dirty="0">
                <a:solidFill>
                  <a:schemeClr val="tx1"/>
                </a:solidFill>
              </a:rPr>
              <a:t> </a:t>
            </a:r>
            <a:r>
              <a:rPr lang="en-GB" sz="2800" dirty="0">
                <a:solidFill>
                  <a:schemeClr val="tx1"/>
                </a:solidFill>
              </a:rPr>
              <a:t>safe then;</a:t>
            </a:r>
          </a:p>
          <a:p>
            <a:pPr algn="l"/>
            <a:r>
              <a:rPr lang="en-GB" sz="2800" dirty="0">
                <a:solidFill>
                  <a:schemeClr val="tx1"/>
                </a:solidFill>
              </a:rPr>
              <a:t>Stop, look, listen, think.</a:t>
            </a:r>
          </a:p>
          <a:p>
            <a:pPr algn="l"/>
            <a:endParaRPr lang="en-US" sz="1400" dirty="0">
              <a:solidFill>
                <a:schemeClr val="bg1"/>
              </a:solidFill>
            </a:endParaRPr>
          </a:p>
        </p:txBody>
      </p:sp>
      <p:pic>
        <p:nvPicPr>
          <p:cNvPr id="8" name="Picture 7" descr="THINK! logo_300dpi.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spTree>
    <p:extLst>
      <p:ext uri="{BB962C8B-B14F-4D97-AF65-F5344CB8AC3E}">
        <p14:creationId xmlns:p14="http://schemas.microsoft.com/office/powerpoint/2010/main" val="239426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59418"/>
            <a:ext cx="9144000" cy="6917418"/>
          </a:xfrm>
          <a:prstGeom prst="rect">
            <a:avLst/>
          </a:prstGeom>
          <a:ln>
            <a:solidFill>
              <a:schemeClr val="accent4"/>
            </a:solidFill>
          </a:ln>
          <a:effectLst/>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8" name="Picture 7" descr="THINK! logo_300dpi.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pic>
        <p:nvPicPr>
          <p:cNvPr id="9" name="Picture 8" descr="Arrow L1.2 midblue-yellow_300dpi.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118393" flipH="1">
            <a:off x="272146" y="1548986"/>
            <a:ext cx="1457395" cy="1254941"/>
          </a:xfrm>
          <a:prstGeom prst="rect">
            <a:avLst/>
          </a:prstGeom>
        </p:spPr>
      </p:pic>
      <p:sp>
        <p:nvSpPr>
          <p:cNvPr id="15" name="Subtitle 2">
            <a:extLst>
              <a:ext uri="{FF2B5EF4-FFF2-40B4-BE49-F238E27FC236}">
                <a16:creationId xmlns:a16="http://schemas.microsoft.com/office/drawing/2014/main" id="{9A26EC00-9225-4414-B4D7-5E1B07A54D99}"/>
              </a:ext>
            </a:extLst>
          </p:cNvPr>
          <p:cNvSpPr txBox="1">
            <a:spLocks/>
          </p:cNvSpPr>
          <p:nvPr/>
        </p:nvSpPr>
        <p:spPr>
          <a:xfrm>
            <a:off x="1960621" y="2436088"/>
            <a:ext cx="6587393" cy="3832386"/>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dirty="0"/>
              <a:t>To keep you safe when in a car</a:t>
            </a:r>
          </a:p>
          <a:p>
            <a:pPr marL="0" indent="0">
              <a:buNone/>
            </a:pPr>
            <a:r>
              <a:rPr lang="en-GB" sz="2800" dirty="0"/>
              <a:t>Here’s a little trick:</a:t>
            </a:r>
          </a:p>
          <a:p>
            <a:pPr marL="0" indent="0">
              <a:buNone/>
            </a:pPr>
            <a:r>
              <a:rPr lang="en-GB" sz="2800" dirty="0"/>
              <a:t>You’ll know your seat belt’s fastened</a:t>
            </a:r>
          </a:p>
          <a:p>
            <a:pPr marL="0" indent="0">
              <a:buNone/>
            </a:pPr>
            <a:r>
              <a:rPr lang="en-GB" sz="2800" dirty="0"/>
              <a:t>When you hear a little click!</a:t>
            </a:r>
          </a:p>
          <a:p>
            <a:pPr marL="0" indent="0">
              <a:buNone/>
            </a:pPr>
            <a:endParaRPr lang="en-US" sz="1400" dirty="0">
              <a:solidFill>
                <a:srgbClr val="003263"/>
              </a:solidFill>
            </a:endParaRPr>
          </a:p>
        </p:txBody>
      </p:sp>
    </p:spTree>
    <p:extLst>
      <p:ext uri="{BB962C8B-B14F-4D97-AF65-F5344CB8AC3E}">
        <p14:creationId xmlns:p14="http://schemas.microsoft.com/office/powerpoint/2010/main" val="3774422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9418"/>
            <a:ext cx="9144000" cy="6917418"/>
          </a:xfrm>
          <a:prstGeom prst="rect">
            <a:avLst/>
          </a:prstGeom>
          <a:solidFill>
            <a:srgbClr val="FFFF1C"/>
          </a:solidFill>
          <a:ln>
            <a:solidFill>
              <a:schemeClr val="accent6"/>
            </a:solid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Subtitle 2"/>
          <p:cNvSpPr txBox="1">
            <a:spLocks/>
          </p:cNvSpPr>
          <p:nvPr/>
        </p:nvSpPr>
        <p:spPr>
          <a:xfrm>
            <a:off x="1960621" y="2436088"/>
            <a:ext cx="6587393" cy="3832386"/>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800" dirty="0"/>
              <a:t>When you’re riding on a scooter</a:t>
            </a:r>
          </a:p>
          <a:p>
            <a:pPr marL="0" indent="0">
              <a:buNone/>
            </a:pPr>
            <a:r>
              <a:rPr lang="en-GB" sz="2800" dirty="0"/>
              <a:t>Or a bike, the same is true,</a:t>
            </a:r>
          </a:p>
          <a:p>
            <a:pPr marL="0" indent="0">
              <a:buNone/>
            </a:pPr>
            <a:r>
              <a:rPr lang="en-GB" sz="2800" dirty="0"/>
              <a:t>If you see some people,</a:t>
            </a:r>
          </a:p>
          <a:p>
            <a:pPr marL="0" indent="0">
              <a:buNone/>
            </a:pPr>
            <a:r>
              <a:rPr lang="en-GB" sz="2800" dirty="0"/>
              <a:t>Then you know just what to do - SLOW DOWN AND </a:t>
            </a:r>
          </a:p>
          <a:p>
            <a:pPr marL="0" indent="0">
              <a:buNone/>
            </a:pPr>
            <a:endParaRPr lang="en-US" sz="1400" dirty="0">
              <a:solidFill>
                <a:srgbClr val="003263"/>
              </a:solidFill>
            </a:endParaRPr>
          </a:p>
        </p:txBody>
      </p:sp>
      <p:pic>
        <p:nvPicPr>
          <p:cNvPr id="4" name="Picture 3" descr="THINK! logo_300dp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3522" y="6187362"/>
            <a:ext cx="1189277" cy="402957"/>
          </a:xfrm>
          <a:prstGeom prst="rect">
            <a:avLst/>
          </a:prstGeom>
        </p:spPr>
      </p:pic>
      <p:pic>
        <p:nvPicPr>
          <p:cNvPr id="12" name="Picture 11" descr="Arrow L2.6 blue_300dpi.png">
            <a:extLst>
              <a:ext uri="{FF2B5EF4-FFF2-40B4-BE49-F238E27FC236}">
                <a16:creationId xmlns:a16="http://schemas.microsoft.com/office/drawing/2014/main" id="{F315DBCC-A0FA-4878-A800-3D9808EC90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259" y="2100881"/>
            <a:ext cx="1594104" cy="862584"/>
          </a:xfrm>
          <a:prstGeom prst="rect">
            <a:avLst/>
          </a:prstGeom>
        </p:spPr>
      </p:pic>
    </p:spTree>
    <p:extLst>
      <p:ext uri="{BB962C8B-B14F-4D97-AF65-F5344CB8AC3E}">
        <p14:creationId xmlns:p14="http://schemas.microsoft.com/office/powerpoint/2010/main" val="2888111035"/>
      </p:ext>
    </p:extLst>
  </p:cSld>
  <p:clrMapOvr>
    <a:masterClrMapping/>
  </p:clrMapOvr>
</p:sld>
</file>

<file path=ppt/theme/theme1.xml><?xml version="1.0" encoding="utf-8"?>
<a:theme xmlns:a="http://schemas.openxmlformats.org/drawingml/2006/main" name="Office Theme">
  <a:themeElements>
    <a:clrScheme name="Think Guidelines colours">
      <a:dk1>
        <a:srgbClr val="000000"/>
      </a:dk1>
      <a:lt1>
        <a:sysClr val="window" lastClr="FFFFFF"/>
      </a:lt1>
      <a:dk2>
        <a:srgbClr val="1F497D"/>
      </a:dk2>
      <a:lt2>
        <a:srgbClr val="EEECE1"/>
      </a:lt2>
      <a:accent1>
        <a:srgbClr val="003263"/>
      </a:accent1>
      <a:accent2>
        <a:srgbClr val="295FAA"/>
      </a:accent2>
      <a:accent3>
        <a:srgbClr val="00BCE2"/>
      </a:accent3>
      <a:accent4>
        <a:srgbClr val="A9CD34"/>
      </a:accent4>
      <a:accent5>
        <a:srgbClr val="FFFF1C"/>
      </a:accent5>
      <a:accent6>
        <a:srgbClr val="F38B3C"/>
      </a:accent6>
      <a:hlink>
        <a:srgbClr val="E52E3B"/>
      </a:hlink>
      <a:folHlink>
        <a:srgbClr val="E942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400</Words>
  <Application>Microsoft Office PowerPoint</Application>
  <PresentationFormat>On-screen Show (4:3)</PresentationFormat>
  <Paragraphs>50</Paragraphs>
  <Slides>9</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Stop, Look, Listen, Think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us2design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Kennedy</dc:creator>
  <cp:lastModifiedBy>Ed Lang</cp:lastModifiedBy>
  <cp:revision>33</cp:revision>
  <dcterms:created xsi:type="dcterms:W3CDTF">2017-10-12T10:40:14Z</dcterms:created>
  <dcterms:modified xsi:type="dcterms:W3CDTF">2017-11-09T15:19:44Z</dcterms:modified>
</cp:coreProperties>
</file>